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15"/>
  </p:notesMasterIdLst>
  <p:sldIdLst>
    <p:sldId id="1351" r:id="rId6"/>
    <p:sldId id="1352" r:id="rId7"/>
    <p:sldId id="1353" r:id="rId8"/>
    <p:sldId id="1324" r:id="rId9"/>
    <p:sldId id="1358" r:id="rId10"/>
    <p:sldId id="1354" r:id="rId11"/>
    <p:sldId id="1355" r:id="rId12"/>
    <p:sldId id="1356" r:id="rId13"/>
    <p:sldId id="1357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2F2F2"/>
    <a:srgbClr val="FFF2CC"/>
    <a:srgbClr val="EDA9E8"/>
    <a:srgbClr val="CF7DC8"/>
    <a:srgbClr val="D5EC35"/>
    <a:srgbClr val="F4F6DD"/>
    <a:srgbClr val="F1EDC5"/>
    <a:srgbClr val="F3DF17"/>
    <a:srgbClr val="EDA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1F249C-E5BF-1C45-AFEF-AF5DE67D31C4}" v="1" dt="2025-02-13T04:08:25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21"/>
    <p:restoredTop sz="94774"/>
  </p:normalViewPr>
  <p:slideViewPr>
    <p:cSldViewPr snapToGrid="0">
      <p:cViewPr varScale="1">
        <p:scale>
          <a:sx n="114" d="100"/>
          <a:sy n="114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 Gao" userId="f35b5dbc-a565-444c-a393-77373414943f" providerId="ADAL" clId="{901F249C-E5BF-1C45-AFEF-AF5DE67D31C4}"/>
    <pc:docChg chg="custSel addSld delSld modSld sldOrd">
      <pc:chgData name="Gordon Gao" userId="f35b5dbc-a565-444c-a393-77373414943f" providerId="ADAL" clId="{901F249C-E5BF-1C45-AFEF-AF5DE67D31C4}" dt="2025-02-13T04:09:39.127" v="137" actId="20577"/>
      <pc:docMkLst>
        <pc:docMk/>
      </pc:docMkLst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937230140" sldId="26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674632355" sldId="266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173683751" sldId="271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305859229" sldId="272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216932534" sldId="280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512649007" sldId="281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488636590" sldId="28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974490743" sldId="286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286526241" sldId="287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165019017" sldId="288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594347381" sldId="28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352821434" sldId="290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386995701" sldId="292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204890074" sldId="29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737620561" sldId="29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810969444" sldId="297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250303848" sldId="29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941046834" sldId="131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667217855" sldId="1322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163077090" sldId="132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34722365" sldId="132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714886547" sldId="1326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775053626" sldId="1327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738917573" sldId="1328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360856153" sldId="132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009918516" sldId="1330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94519036" sldId="1331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253529639" sldId="1332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656607503" sldId="133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679378057" sldId="1334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160596311" sldId="133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035282101" sldId="1338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965795267" sldId="133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030372852" sldId="1340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749742283" sldId="1341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762810704" sldId="1342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858053517" sldId="134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671402209" sldId="1344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392008593" sldId="134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288557744" sldId="1346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441003412" sldId="1347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864753441" sldId="1348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532269925" sldId="134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780743982" sldId="1350"/>
        </pc:sldMkLst>
      </pc:sldChg>
      <pc:sldChg chg="ord">
        <pc:chgData name="Gordon Gao" userId="f35b5dbc-a565-444c-a393-77373414943f" providerId="ADAL" clId="{901F249C-E5BF-1C45-AFEF-AF5DE67D31C4}" dt="2025-02-13T04:09:01.823" v="37" actId="20578"/>
        <pc:sldMkLst>
          <pc:docMk/>
          <pc:sldMk cId="1777191114" sldId="1357"/>
        </pc:sldMkLst>
      </pc:sldChg>
      <pc:sldChg chg="addSp modSp new mod ord">
        <pc:chgData name="Gordon Gao" userId="f35b5dbc-a565-444c-a393-77373414943f" providerId="ADAL" clId="{901F249C-E5BF-1C45-AFEF-AF5DE67D31C4}" dt="2025-02-13T04:09:39.127" v="137" actId="20577"/>
        <pc:sldMkLst>
          <pc:docMk/>
          <pc:sldMk cId="1244137424" sldId="1358"/>
        </pc:sldMkLst>
        <pc:spChg chg="mod">
          <ac:chgData name="Gordon Gao" userId="f35b5dbc-a565-444c-a393-77373414943f" providerId="ADAL" clId="{901F249C-E5BF-1C45-AFEF-AF5DE67D31C4}" dt="2025-02-13T04:09:18.630" v="57" actId="20577"/>
          <ac:spMkLst>
            <pc:docMk/>
            <pc:sldMk cId="1244137424" sldId="1358"/>
            <ac:spMk id="2" creationId="{D0FD47BA-6184-B4F8-F10F-F8F965360644}"/>
          </ac:spMkLst>
        </pc:spChg>
        <pc:spChg chg="mod">
          <ac:chgData name="Gordon Gao" userId="f35b5dbc-a565-444c-a393-77373414943f" providerId="ADAL" clId="{901F249C-E5BF-1C45-AFEF-AF5DE67D31C4}" dt="2025-02-13T04:09:39.127" v="137" actId="20577"/>
          <ac:spMkLst>
            <pc:docMk/>
            <pc:sldMk cId="1244137424" sldId="1358"/>
            <ac:spMk id="3" creationId="{E12E3B3B-8C88-5697-A467-26BA7627F13F}"/>
          </ac:spMkLst>
        </pc:spChg>
        <pc:picChg chg="add mod">
          <ac:chgData name="Gordon Gao" userId="f35b5dbc-a565-444c-a393-77373414943f" providerId="ADAL" clId="{901F249C-E5BF-1C45-AFEF-AF5DE67D31C4}" dt="2025-02-13T04:09:22.605" v="58" actId="1076"/>
          <ac:picMkLst>
            <pc:docMk/>
            <pc:sldMk cId="1244137424" sldId="1358"/>
            <ac:picMk id="4" creationId="{6CFCA827-4A1D-313C-3A3C-D115F77C475B}"/>
          </ac:picMkLst>
        </pc:picChg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243752219" sldId="135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014744592" sldId="1360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347179158" sldId="1361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1994061667" sldId="1363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448763413" sldId="1365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3664815711" sldId="1366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950847682" sldId="1369"/>
        </pc:sldMkLst>
      </pc:sldChg>
      <pc:sldChg chg="del">
        <pc:chgData name="Gordon Gao" userId="f35b5dbc-a565-444c-a393-77373414943f" providerId="ADAL" clId="{901F249C-E5BF-1C45-AFEF-AF5DE67D31C4}" dt="2025-02-13T04:07:27.260" v="0" actId="2696"/>
        <pc:sldMkLst>
          <pc:docMk/>
          <pc:sldMk cId="2001302560" sldId="1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E22E-8046-4F56-9A14-A47560B0B20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E519-F82B-4FCF-949D-9DB2D38E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DBE519-F82B-4FCF-949D-9DB2D38E9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37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9CE7-F6A7-70D4-5E1D-CE50841D8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6BDA-54C3-A3BC-26FF-86173B7FB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0EE9-9157-1245-27C8-6343E451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256" y="6406941"/>
            <a:ext cx="2905844" cy="365125"/>
          </a:xfrm>
        </p:spPr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CEF2-E51B-7501-8FB4-4B18F24A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FCA19-242B-8543-BFE2-76A83B41E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D109-5827-C6DF-EE55-C3F8D49A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1721-DB25-4651-3353-62D93128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13102-CF82-6C4D-E614-C0F146F88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55572-BA59-111F-2F5A-7FABDEDB0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728B1-0299-F6EF-C571-0EEC6F3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3240C-C9CB-64CC-FB61-C2A71B5F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8787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E1B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E5927E4-3324-6048-88B6-62B4BCED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135601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8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6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77345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0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86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3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459" y="0"/>
            <a:ext cx="1221546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FF9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B0B-1F2E-EE33-8BD9-054C89C7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7C9A-08F8-C12F-192A-5A7C771E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C9EF0-B645-19D2-A4D7-CAC657AF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608-4C0E-90BE-9457-3FAC4EA0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436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2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6E6ECF-A249-0D40-9B75-0B32CB9D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0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0871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0872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0178" y="6248773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461381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60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95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7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CED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5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0F583A-EF24-8C40-880E-6C801127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198F2-EEA6-C345-B4E5-70967EA6D75F}"/>
              </a:ext>
            </a:extLst>
          </p:cNvPr>
          <p:cNvSpPr/>
          <p:nvPr/>
        </p:nvSpPr>
        <p:spPr>
          <a:xfrm>
            <a:off x="7407729" y="0"/>
            <a:ext cx="4784271" cy="6858000"/>
          </a:xfrm>
          <a:prstGeom prst="rect">
            <a:avLst/>
          </a:prstGeom>
          <a:solidFill>
            <a:srgbClr val="002D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48600" y="2353591"/>
            <a:ext cx="3853543" cy="243227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48601" y="3325589"/>
            <a:ext cx="3877234" cy="14615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 subtext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624877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1D904-1C3D-5845-A707-9938053942EA}"/>
              </a:ext>
            </a:extLst>
          </p:cNvPr>
          <p:cNvSpPr/>
          <p:nvPr/>
        </p:nvSpPr>
        <p:spPr>
          <a:xfrm>
            <a:off x="7869110" y="2307263"/>
            <a:ext cx="3844805" cy="63794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0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379F74CE-20E2-8141-8855-A0DC0B04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58B0486-AEB5-E24A-BC09-5ADB7976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51F9DB7-C5BB-1D43-B35D-967E1DC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06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2A2ECB-5E85-D849-806B-05B98FAE7040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C16FD-2C33-F943-BA94-AF25FDB6716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FDE49D-A7FB-0B46-9B41-29A5F7C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8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04DA1CD-FD3B-874C-8785-2581B7396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38200"/>
            <a:ext cx="36576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523D-A309-7B40-9B6E-9F3822EF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E310D5-1ACE-F144-A0F4-41871248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6CABD29-091A-3841-BE41-A21E7996BC0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3AB6005-8FDD-BA49-BCAB-7957EEE31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09952BB-C30E-1D45-8334-594D82CC6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0146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0AC51-22E9-8041-9396-E51DDE7B9E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15F31-99D4-1B49-B623-F7064760E84B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D374B7A-0912-4E4A-B878-C6E7C7B6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36BF9-5099-0A46-A0C1-2FA35BEC9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3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3CFE-0075-5B4A-83D7-277A2CDC172D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4B600-5049-4143-888F-6A9AF329FC6C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05957A3-0337-2A4C-8DD2-AD4E0FF6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7F9356-CB62-2A45-A165-7666C6193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FFE5F-714C-6642-972D-CD7997E42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82DC8-81E7-4B49-87CD-8E3B6DEDBA4F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E37E057A-6E77-7247-9FBA-4507F909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252D-E313-6C4F-8A43-F8FDCB690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1610-7530-F89B-9569-1A4C9EBE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E37A-324D-B341-EFE7-76A775B11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06F4-5DE6-93B1-7F8F-F44C77A5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55CE-F465-3E8D-FBA4-F93F8CC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31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6FE4EC-2507-AF43-8349-8CE505DB0255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1A9ED-08D1-1146-AC96-A2719925075D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33B37FB-74FD-CA47-A9CB-995E4F8610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05530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Right Click to Change Photos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FFD9B-A527-0A4A-AFB1-898C57E3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6C21C-3DDC-A940-845F-181075B0C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22B7A3-8EBE-1F48-808B-38A153811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42616"/>
              </p:ext>
            </p:extLst>
          </p:nvPr>
        </p:nvGraphicFramePr>
        <p:xfrm>
          <a:off x="293352" y="4577471"/>
          <a:ext cx="11452180" cy="131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045">
                  <a:extLst>
                    <a:ext uri="{9D8B030D-6E8A-4147-A177-3AD203B41FA5}">
                      <a16:colId xmlns:a16="http://schemas.microsoft.com/office/drawing/2014/main" val="3056291280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2065936292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528451081"/>
                    </a:ext>
                  </a:extLst>
                </a:gridCol>
                <a:gridCol w="2863045">
                  <a:extLst>
                    <a:ext uri="{9D8B030D-6E8A-4147-A177-3AD203B41FA5}">
                      <a16:colId xmlns:a16="http://schemas.microsoft.com/office/drawing/2014/main" val="1056498245"/>
                    </a:ext>
                  </a:extLst>
                </a:gridCol>
              </a:tblGrid>
              <a:tr h="131148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 </a:t>
                      </a:r>
                      <a:r>
                        <a:rPr lang="en-US" sz="2400" b="1" err="1">
                          <a:solidFill>
                            <a:srgbClr val="212E57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LastName</a:t>
                      </a:r>
                      <a:endParaRPr lang="en-US" sz="2400" b="1">
                        <a:solidFill>
                          <a:srgbClr val="212E57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rgbClr val="2095C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Goes Here</a:t>
                      </a:r>
                      <a:endParaRPr lang="en-US">
                        <a:solidFill>
                          <a:srgbClr val="2095CB"/>
                        </a:solidFill>
                        <a:latin typeface="Gentona Book" pitchFamily="2" charset="77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4455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9870840-8650-A747-BF8C-6090FF4C7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7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174E9-9763-3148-A64F-FC18104655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4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8C018-AB91-AE44-85A3-8FC9BA1E50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024" y="244387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B13E810-7643-0D40-8876-74451CC6B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95350"/>
            <a:ext cx="9886950" cy="381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527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/>
            </a:lvl1pPr>
            <a:lvl2pPr>
              <a:defRPr sz="2800"/>
            </a:lvl2pPr>
            <a:lvl3pPr marL="1143000" indent="-228600">
              <a:buFont typeface="Courier New" panose="02070309020205020404" pitchFamily="49" charset="0"/>
              <a:buChar char="o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240B6-32DA-D44E-B963-42A4679BB95F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2A3FB2-E446-404D-89AB-9498965FD8F1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A44E99-A682-1D40-B82F-5A93BD58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E1C09-01C2-3F4C-9A56-EB174C33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3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41071"/>
            <a:ext cx="6172200" cy="3819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D762D-7DDA-2D46-95FD-819A8414671B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E98E7-1B28-7F4F-AF7A-E12A2C1BC02E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97D7C58-1DCB-DA43-AE0A-EBCC91CA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3238"/>
            <a:ext cx="8229600" cy="563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C4BBF-C0AF-4345-951B-44974768E0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D8440193-AA9F-9B48-868A-7802A0F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F2C54BD-7A80-4CE4-8EAD-52D1F21614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83161F-B225-214F-9939-BEDEC0BB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36DF6D4-C6A2-5A4B-8A23-1F609112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585F1DB-7299-46F0-A294-AA839346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3C9406-6241-E347-92A4-3671034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CA9BC-9563-844E-B786-04D58F7B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4" y="4536341"/>
            <a:ext cx="4899976" cy="2019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85D32-B018-6A46-851B-7305F0540A88}"/>
              </a:ext>
            </a:extLst>
          </p:cNvPr>
          <p:cNvSpPr/>
          <p:nvPr/>
        </p:nvSpPr>
        <p:spPr>
          <a:xfrm>
            <a:off x="1" y="2831605"/>
            <a:ext cx="12192000" cy="1139477"/>
          </a:xfrm>
          <a:prstGeom prst="rect">
            <a:avLst/>
          </a:prstGeom>
          <a:solidFill>
            <a:srgbClr val="6DADE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E1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1D633-992C-8F4A-B5EE-5C8D486C68FE}"/>
              </a:ext>
            </a:extLst>
          </p:cNvPr>
          <p:cNvSpPr/>
          <p:nvPr/>
        </p:nvSpPr>
        <p:spPr>
          <a:xfrm>
            <a:off x="669697" y="2873631"/>
            <a:ext cx="7844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for what’s next™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074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98D1-D729-EA04-6E01-6026F794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4059-70F6-0099-4600-F5E35DE83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7418D-A894-2D90-A9EA-BAC245C8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678C9-0AB9-DDC7-A480-E795CFE9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90E0-BA94-878B-EF26-631962B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6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E42-D75B-535A-795C-CD340451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C6A5E-6129-B6BA-5862-6BF0BA09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2370-A796-C8D4-4D28-BA932CB62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2D8B5-A196-FE1E-971C-301504CEB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0AFD3-EDF9-C0BD-25C2-016E9B941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B3B8F-4CE9-E0AD-167C-FF38F31F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80C56-1A70-4005-26E5-4836AA87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0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6729-D945-004D-C7FE-6E1B7B54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88DD1-19DB-9570-0553-5BAB48B3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E4D89-D2CE-6E0F-C860-9D31EFCA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4659F-FD8C-8E47-1E59-FD7A6D72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5619F-DFFE-0635-7528-3ED944E2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6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7E23-165C-F9C1-5017-0E0BE89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C7C6-E677-6882-1B4B-BE7EA91E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110DF-B15F-7718-5F1C-D6650F50C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0A144-1D59-0476-CAC1-37169EFA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176-11A6-31ED-8AAE-FC8BF657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5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8771-A977-E64B-7CBA-A29EE1E2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80D18-89F1-BDA8-24A1-D75595363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DAE14-6734-D502-7508-6AD6DE46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5FEF-BD4B-3731-D9A4-D4B11B61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21BF-A78E-4581-25BA-D283706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4FA37C-8C75-57A1-97B8-793FD8D24774}"/>
              </a:ext>
            </a:extLst>
          </p:cNvPr>
          <p:cNvSpPr/>
          <p:nvPr/>
        </p:nvSpPr>
        <p:spPr>
          <a:xfrm>
            <a:off x="2209799" y="6358270"/>
            <a:ext cx="9808651" cy="36320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51F63-2F2F-C620-ED8F-4C18F411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5" y="793440"/>
            <a:ext cx="11130741" cy="850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CAF98-3BB6-2E90-A6CD-FE48B5CF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516" y="1825625"/>
            <a:ext cx="111307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6311-1D7C-9A92-D91C-2DFDE135D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BA47-113B-A4E9-4A82-526FF5195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52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E943-A813-C5B5-415A-C83B2ADC6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55" y="49184"/>
            <a:ext cx="5857796" cy="67168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6241DBA-1254-6E91-81F9-C6041D5BD89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4" y="6150497"/>
            <a:ext cx="1870364" cy="7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4D1675-04C7-D54F-A463-A30BD90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7454B22-3047-7C4A-B82D-B01E02E5F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1682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0B01A15-968E-CF4B-A08C-923F271F1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6D816E7-754C-3E4B-9223-61722AFE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15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772ED8-610E-4373-80B3-D4E94A1FEDF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B2AE8-D3CE-F340-B290-41BC26F7A3D8}"/>
              </a:ext>
            </a:extLst>
          </p:cNvPr>
          <p:cNvSpPr/>
          <p:nvPr/>
        </p:nvSpPr>
        <p:spPr>
          <a:xfrm>
            <a:off x="0" y="0"/>
            <a:ext cx="12192000" cy="1375130"/>
          </a:xfrm>
          <a:prstGeom prst="rect">
            <a:avLst/>
          </a:prstGeom>
          <a:solidFill>
            <a:srgbClr val="00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771CD-8192-8140-AB82-85E1C3AFD538}"/>
              </a:ext>
            </a:extLst>
          </p:cNvPr>
          <p:cNvSpPr/>
          <p:nvPr/>
        </p:nvSpPr>
        <p:spPr>
          <a:xfrm>
            <a:off x="0" y="1375130"/>
            <a:ext cx="12192000" cy="53263"/>
          </a:xfrm>
          <a:prstGeom prst="rect">
            <a:avLst/>
          </a:prstGeom>
          <a:solidFill>
            <a:srgbClr val="6D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5615BE-76DB-BD42-9D2C-1AA1AC95670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 r="25763"/>
          <a:stretch/>
        </p:blipFill>
        <p:spPr>
          <a:xfrm>
            <a:off x="11237120" y="14361"/>
            <a:ext cx="954879" cy="13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B9F0-B06D-4764-93A4-1C1ED4B6C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956" y="153748"/>
            <a:ext cx="3853543" cy="2432277"/>
          </a:xfrm>
        </p:spPr>
        <p:txBody>
          <a:bodyPr/>
          <a:lstStyle/>
          <a:p>
            <a:r>
              <a:rPr lang="en-US" sz="4800"/>
              <a:t>Application: Breast Cancer Risk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BCD2B-D11E-421B-8613-D01E77B6A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877" y="3293220"/>
            <a:ext cx="3877234" cy="1461564"/>
          </a:xfrm>
        </p:spPr>
        <p:txBody>
          <a:bodyPr>
            <a:normAutofit fontScale="92500"/>
          </a:bodyPr>
          <a:lstStyle/>
          <a:p>
            <a:endParaRPr lang="en-US"/>
          </a:p>
          <a:p>
            <a:r>
              <a:rPr lang="en-US"/>
              <a:t>Gordon Gao</a:t>
            </a:r>
          </a:p>
          <a:p>
            <a:r>
              <a:rPr lang="en-US"/>
              <a:t>Carey Business School Professor </a:t>
            </a:r>
          </a:p>
        </p:txBody>
      </p:sp>
    </p:spTree>
    <p:extLst>
      <p:ext uri="{BB962C8B-B14F-4D97-AF65-F5344CB8AC3E}">
        <p14:creationId xmlns:p14="http://schemas.microsoft.com/office/powerpoint/2010/main" val="335233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9B432-AC82-DA87-F032-7B02FA9D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37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Every 2 minutes a woman is diagnosed with breast cancer</a:t>
            </a:r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 in the United States.</a:t>
            </a:r>
            <a:endParaRPr lang="en-US" b="0" i="0" baseline="30000">
              <a:solidFill>
                <a:srgbClr val="46363B"/>
              </a:solidFill>
              <a:effectLst/>
              <a:highlight>
                <a:srgbClr val="FFFFFF"/>
              </a:highlight>
              <a:latin typeface="Avenir Next Pro" panose="020B0503020202020204" pitchFamily="34" charset="0"/>
            </a:endParaRPr>
          </a:p>
          <a:p>
            <a:endParaRPr lang="en-US" baseline="30000">
              <a:solidFill>
                <a:srgbClr val="46363B"/>
              </a:solidFill>
              <a:highlight>
                <a:srgbClr val="FFFFFF"/>
              </a:highlight>
              <a:latin typeface="Avenir Next Pro" panose="020B0503020202020204" pitchFamily="34" charset="0"/>
            </a:endParaRPr>
          </a:p>
          <a:p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In 2024, approximately </a:t>
            </a:r>
            <a:r>
              <a:rPr lang="en-US" b="1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30% of all new female cancer diagnoses </a:t>
            </a:r>
            <a:r>
              <a:rPr lang="en-US" b="0" i="0">
                <a:solidFill>
                  <a:srgbClr val="46363B"/>
                </a:solidFill>
                <a:effectLst/>
                <a:highlight>
                  <a:srgbClr val="FFFFFF"/>
                </a:highlight>
                <a:latin typeface="Avenir Next Pro" panose="020B0503020202020204" pitchFamily="34" charset="0"/>
              </a:rPr>
              <a:t>will be breast cancer.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7A457-620F-9264-F30C-1D2F53861AB8}"/>
              </a:ext>
            </a:extLst>
          </p:cNvPr>
          <p:cNvSpPr txBox="1"/>
          <p:nvPr/>
        </p:nvSpPr>
        <p:spPr>
          <a:xfrm>
            <a:off x="8806543" y="54223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2924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B565B-418E-1D62-D5DD-FCD84C108261}"/>
              </a:ext>
            </a:extLst>
          </p:cNvPr>
          <p:cNvSpPr txBox="1"/>
          <p:nvPr/>
        </p:nvSpPr>
        <p:spPr>
          <a:xfrm>
            <a:off x="7260771" y="5817058"/>
            <a:ext cx="51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pubs.rsna.org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epdf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/10.1148/radiol.2019182716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5AEB7-B1D0-09A3-C235-73909595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02"/>
            <a:ext cx="7772400" cy="1713736"/>
          </a:xfrm>
          <a:prstGeom prst="rect">
            <a:avLst/>
          </a:prstGeom>
        </p:spPr>
      </p:pic>
      <p:pic>
        <p:nvPicPr>
          <p:cNvPr id="2050" name="Picture 2" descr="Pictured, left to right, are: Manisha Bahl, director of the Massachusetts General Hospital Breast Imaging Fellowship Program; MIT Professor Regina Barzilay (center); and Constance Lehman, professor at Harvard Medical School and chief of the Breast Imaging Division at MGH’s Department of Radiology. &#10;">
            <a:extLst>
              <a:ext uri="{FF2B5EF4-FFF2-40B4-BE49-F238E27FC236}">
                <a16:creationId xmlns:a16="http://schemas.microsoft.com/office/drawing/2014/main" id="{B5B3F7D8-7617-7748-584D-88CACE04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1659392"/>
            <a:ext cx="6776357" cy="45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56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47BA-6184-B4F8-F10F-F8F96536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read the original paper using </a:t>
            </a:r>
            <a:r>
              <a:rPr lang="en-US" dirty="0" err="1"/>
              <a:t>NotebookLM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3B3B-8C88-5697-A467-26BA7627F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download the paper on </a:t>
            </a:r>
            <a:r>
              <a:rPr lang="en-US"/>
              <a:t>Canvas Session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CA827-4A1D-313C-3A3C-D115F77C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6" y="2528152"/>
            <a:ext cx="9484427" cy="32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3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51553-925E-640C-B99F-27B79945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825625"/>
            <a:ext cx="7772400" cy="449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43035-2027-56BD-295E-6C8684CD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1889"/>
            <a:ext cx="7772400" cy="1713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884C5-FDB0-575F-E087-9FED53082C9F}"/>
              </a:ext>
            </a:extLst>
          </p:cNvPr>
          <p:cNvSpPr txBox="1"/>
          <p:nvPr/>
        </p:nvSpPr>
        <p:spPr>
          <a:xfrm>
            <a:off x="9797144" y="5504202"/>
            <a:ext cx="21498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Radiology 2019; 292:60–66﻿ • https://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doi.org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/>
                <a:ea typeface="+mn-ea"/>
                <a:cs typeface="+mn-cs"/>
              </a:rPr>
              <a:t>/10.1148/radiol.2019182716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37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6862-5C95-27D4-CC7A-951B8EE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189-F7A6-B1EC-F282-B1C2FDF9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0ECBC-1D88-53E0-F6CD-E1BD66CD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34950"/>
            <a:ext cx="72009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9535-99FD-37AF-18D4-CFF56808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6471-303A-97D7-632C-20498FE36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00415-2CBA-62D1-B234-81BB14DA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2435"/>
            <a:ext cx="7772400" cy="5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C6D-B16D-3DAC-F4F6-8A7410F8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0DDC-046E-13F0-0C77-DA9B592B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29" y="2025311"/>
            <a:ext cx="111307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000"/>
              <a:t>85 years and older: 54% of breast cancer may be </a:t>
            </a:r>
            <a:r>
              <a:rPr lang="en-US" sz="2000" err="1"/>
              <a:t>overdiagnosed</a:t>
            </a:r>
            <a:r>
              <a:rPr lang="en-US" sz="2000"/>
              <a:t>. </a:t>
            </a:r>
          </a:p>
          <a:p>
            <a:pPr lvl="1"/>
            <a:r>
              <a:rPr lang="en-US" sz="1800"/>
              <a:t>Up to 90% of women aged 80 years and older with nonmetastatic breast cancer undergo surgery</a:t>
            </a:r>
          </a:p>
          <a:p>
            <a:pPr lvl="1"/>
            <a:endParaRPr lang="en-US"/>
          </a:p>
          <a:p>
            <a:endParaRPr lang="en-US"/>
          </a:p>
          <a:p>
            <a:r>
              <a:rPr lang="en-US"/>
              <a:t>Where should you draw the line? </a:t>
            </a:r>
          </a:p>
          <a:p>
            <a:pPr lvl="1"/>
            <a:r>
              <a:rPr lang="en-US"/>
              <a:t>balance true positive and false positive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7A74-0FA1-8B4E-6C7F-0B065631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60" y="0"/>
            <a:ext cx="5137865" cy="168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B7E82-3C1C-DFDF-A6F0-E8BFCA69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55" y="4335173"/>
            <a:ext cx="4702629" cy="1113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57678-39CF-7E95-A1D2-C7F8AA1F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17" y="139237"/>
            <a:ext cx="5606143" cy="12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HU Research Cle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Research Clean" id="{9C437621-947E-4650-AE08-B5F42A35DA48}" vid="{11D5273D-3E0A-4A2A-957F-2B3E155D6D7D}"/>
    </a:ext>
  </a:extLst>
</a:theme>
</file>

<file path=ppt/theme/theme2.xml><?xml version="1.0" encoding="utf-8"?>
<a:theme xmlns:a="http://schemas.openxmlformats.org/drawingml/2006/main" name="JHU Bright W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 Bright Wide Template" id="{AA2020BA-8CF5-46B9-870B-012C8F1C5C2F}" vid="{5D326DB3-8F86-4762-96AD-E2EC9BBE135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E936D02CA271458AC2611CE31A9F13" ma:contentTypeVersion="16" ma:contentTypeDescription="Create a new document." ma:contentTypeScope="" ma:versionID="2f673d4a9faeb5ce3a5b82e2e6aac4de">
  <xsd:schema xmlns:xsd="http://www.w3.org/2001/XMLSchema" xmlns:xs="http://www.w3.org/2001/XMLSchema" xmlns:p="http://schemas.microsoft.com/office/2006/metadata/properties" xmlns:ns3="f1aa26e6-69c1-4d4f-a263-f9a4f72695dc" xmlns:ns4="6755d3f8-faee-428f-9bed-004ee8ec29d0" targetNamespace="http://schemas.microsoft.com/office/2006/metadata/properties" ma:root="true" ma:fieldsID="b90deb325875008f4c29efc0c465f2e5" ns3:_="" ns4:_="">
    <xsd:import namespace="f1aa26e6-69c1-4d4f-a263-f9a4f72695dc"/>
    <xsd:import namespace="6755d3f8-faee-428f-9bed-004ee8ec29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a26e6-69c1-4d4f-a263-f9a4f72695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5d3f8-faee-428f-9bed-004ee8ec29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aa26e6-69c1-4d4f-a263-f9a4f72695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9FA6D-6A95-4CC2-BB78-BC336FF5B0EB}">
  <ds:schemaRefs>
    <ds:schemaRef ds:uri="6755d3f8-faee-428f-9bed-004ee8ec29d0"/>
    <ds:schemaRef ds:uri="f1aa26e6-69c1-4d4f-a263-f9a4f72695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65FAF8-B8DC-4714-AF5B-F3AA0F1C76B8}">
  <ds:schemaRefs>
    <ds:schemaRef ds:uri="http://www.w3.org/XML/1998/namespace"/>
    <ds:schemaRef ds:uri="http://schemas.microsoft.com/office/2006/metadata/properties"/>
    <ds:schemaRef ds:uri="http://purl.org/dc/terms/"/>
    <ds:schemaRef ds:uri="6755d3f8-faee-428f-9bed-004ee8ec29d0"/>
    <ds:schemaRef ds:uri="http://schemas.microsoft.com/office/2006/documentManagement/types"/>
    <ds:schemaRef ds:uri="f1aa26e6-69c1-4d4f-a263-f9a4f72695d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007B5D-57F0-43EF-8151-FA52642E74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JHU Research Clean</Template>
  <TotalTime>1706</TotalTime>
  <Words>141</Words>
  <Application>Microsoft Macintosh PowerPoint</Application>
  <PresentationFormat>Widescreen</PresentationFormat>
  <Paragraphs>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Gentona Book</vt:lpstr>
      <vt:lpstr>Times</vt:lpstr>
      <vt:lpstr>Arial</vt:lpstr>
      <vt:lpstr>Avenir Next Pro</vt:lpstr>
      <vt:lpstr>Calibri</vt:lpstr>
      <vt:lpstr>Calibri Light</vt:lpstr>
      <vt:lpstr>Courier New</vt:lpstr>
      <vt:lpstr>JHU Research Clean</vt:lpstr>
      <vt:lpstr>JHU Bright Wide Template</vt:lpstr>
      <vt:lpstr>Application: Breast Cancer Risk Prediction</vt:lpstr>
      <vt:lpstr>PowerPoint Presentation</vt:lpstr>
      <vt:lpstr>PowerPoint Presentation</vt:lpstr>
      <vt:lpstr>PowerPoint Presentation</vt:lpstr>
      <vt:lpstr>Try to read the original paper using NotebookLM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Ritu Agarwal</dc:creator>
  <cp:lastModifiedBy>Gordon Gao</cp:lastModifiedBy>
  <cp:revision>75</cp:revision>
  <cp:lastPrinted>2024-06-04T02:33:38Z</cp:lastPrinted>
  <dcterms:created xsi:type="dcterms:W3CDTF">2024-03-09T23:09:24Z</dcterms:created>
  <dcterms:modified xsi:type="dcterms:W3CDTF">2025-02-13T04:09:47Z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0x010100EEE936D02CA271458AC2611CE31A9F13</vt:lpwstr>
  </property>
</Properties>
</file>